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73" r:id="rId4"/>
    <p:sldId id="269" r:id="rId5"/>
    <p:sldId id="261" r:id="rId6"/>
    <p:sldId id="272" r:id="rId7"/>
    <p:sldId id="268" r:id="rId8"/>
    <p:sldId id="270" r:id="rId9"/>
    <p:sldId id="271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1A5F81"/>
    <a:srgbClr val="4684C2"/>
    <a:srgbClr val="F0AD00"/>
    <a:srgbClr val="FF3300"/>
    <a:srgbClr val="25ABE5"/>
    <a:srgbClr val="1AC5FF"/>
    <a:srgbClr val="2091CC"/>
    <a:srgbClr val="95D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1" autoAdjust="0"/>
    <p:restoredTop sz="94613" autoAdjust="0"/>
  </p:normalViewPr>
  <p:slideViewPr>
    <p:cSldViewPr>
      <p:cViewPr varScale="1">
        <p:scale>
          <a:sx n="85" d="100"/>
          <a:sy n="85" d="100"/>
        </p:scale>
        <p:origin x="7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60DDB-5D91-4661-8010-62F715177E0B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56BD3-5EA7-48FE-933B-378673149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6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6BD3-5EA7-48FE-933B-378673149E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6BD3-5EA7-48FE-933B-378673149E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1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6BD3-5EA7-48FE-933B-378673149E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6BD3-5EA7-48FE-933B-378673149E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2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9007-5B37-4BD5-AB84-7557466ADBF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E9E5-19E7-47A8-90B0-5BBEC8159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9007-5B37-4BD5-AB84-7557466ADBF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E9E5-19E7-47A8-90B0-5BBEC8159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9007-5B37-4BD5-AB84-7557466ADBF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E9E5-19E7-47A8-90B0-5BBEC8159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9007-5B37-4BD5-AB84-7557466ADBF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E9E5-19E7-47A8-90B0-5BBEC8159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9007-5B37-4BD5-AB84-7557466ADBF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E9E5-19E7-47A8-90B0-5BBEC8159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9007-5B37-4BD5-AB84-7557466ADBF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E9E5-19E7-47A8-90B0-5BBEC8159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9007-5B37-4BD5-AB84-7557466ADBF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E9E5-19E7-47A8-90B0-5BBEC8159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9007-5B37-4BD5-AB84-7557466ADBF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E9E5-19E7-47A8-90B0-5BBEC8159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9007-5B37-4BD5-AB84-7557466ADBF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E9E5-19E7-47A8-90B0-5BBEC8159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9007-5B37-4BD5-AB84-7557466ADBF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E9E5-19E7-47A8-90B0-5BBEC8159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9007-5B37-4BD5-AB84-7557466ADBF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E9E5-19E7-47A8-90B0-5BBEC8159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59007-5B37-4BD5-AB84-7557466ADBF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3E9E5-19E7-47A8-90B0-5BBEC8159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156A5F-551F-4AC7-A2D6-B034E4DCCCF5}"/>
              </a:ext>
            </a:extLst>
          </p:cNvPr>
          <p:cNvSpPr/>
          <p:nvPr/>
        </p:nvSpPr>
        <p:spPr>
          <a:xfrm>
            <a:off x="1905000" y="2736809"/>
            <a:ext cx="5410200" cy="27074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1C2CA-4F50-4ACE-B6E7-EF2DF4ECCD28}"/>
              </a:ext>
            </a:extLst>
          </p:cNvPr>
          <p:cNvSpPr/>
          <p:nvPr/>
        </p:nvSpPr>
        <p:spPr>
          <a:xfrm>
            <a:off x="28731" y="19790"/>
            <a:ext cx="9144000" cy="10805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6874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Smartest Way to Gain </a:t>
            </a: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&amp;</a:t>
            </a: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 Retain Customers </a:t>
            </a:r>
            <a:endParaRPr lang="en-US" sz="36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D21C52-2D02-43FE-ACEB-D03416BCADBB}"/>
              </a:ext>
            </a:extLst>
          </p:cNvPr>
          <p:cNvGrpSpPr/>
          <p:nvPr/>
        </p:nvGrpSpPr>
        <p:grpSpPr>
          <a:xfrm>
            <a:off x="0" y="6380202"/>
            <a:ext cx="9144000" cy="553998"/>
            <a:chOff x="0" y="6380202"/>
            <a:chExt cx="9144000" cy="553998"/>
          </a:xfrm>
        </p:grpSpPr>
        <p:sp>
          <p:nvSpPr>
            <p:cNvPr id="11" name="Rectangle 10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AC5FF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3400" y="6380202"/>
              <a:ext cx="8077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spc="300" dirty="0">
                  <a:solidFill>
                    <a:schemeClr val="bg1"/>
                  </a:solidFill>
                </a:rPr>
                <a:t>www.akamaiperks.com</a:t>
              </a:r>
              <a:r>
                <a:rPr lang="en-US" sz="3000" dirty="0">
                  <a:solidFill>
                    <a:srgbClr val="D6EFFA"/>
                  </a:solidFill>
                </a:rPr>
                <a:t>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F880070-4ACF-4A82-9BC3-0543CA95563F}"/>
              </a:ext>
            </a:extLst>
          </p:cNvPr>
          <p:cNvSpPr/>
          <p:nvPr/>
        </p:nvSpPr>
        <p:spPr>
          <a:xfrm>
            <a:off x="3504688" y="179294"/>
            <a:ext cx="29728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solidFill>
                  <a:schemeClr val="bg1"/>
                </a:solidFill>
                <a:latin typeface="Bernard MT Condensed" panose="02050806060905020404" pitchFamily="18" charset="0"/>
              </a:rPr>
              <a:t>Akamai Perks</a:t>
            </a:r>
            <a:endParaRPr lang="en-US" sz="4000" b="1" cap="none" spc="0" dirty="0">
              <a:ln/>
              <a:solidFill>
                <a:schemeClr val="bg1"/>
              </a:solidFill>
              <a:effectLst/>
              <a:latin typeface="Bernard MT Condensed" panose="02050806060905020404" pitchFamily="18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DB7BCD2-1A2D-4C76-86D8-1D6E7FEF1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87" y="-19790"/>
            <a:ext cx="913378" cy="10805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C7857B-84D5-463A-B3A6-E31E8D695887}"/>
              </a:ext>
            </a:extLst>
          </p:cNvPr>
          <p:cNvSpPr txBox="1"/>
          <p:nvPr/>
        </p:nvSpPr>
        <p:spPr>
          <a:xfrm>
            <a:off x="-8744" y="58203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libri" charset="0"/>
                <a:ea typeface="Arial Black" charset="0"/>
                <a:cs typeface="Calibri" charset="0"/>
              </a:rPr>
              <a:t>Reward Kiosk  ▪  NFC Mobile Punch Card</a:t>
            </a:r>
            <a:endParaRPr lang="en-US" sz="3600" b="1" dirty="0">
              <a:solidFill>
                <a:srgbClr val="0070C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42FE71-309F-4865-BB6F-46DB41B4D637}"/>
              </a:ext>
            </a:extLst>
          </p:cNvPr>
          <p:cNvSpPr/>
          <p:nvPr/>
        </p:nvSpPr>
        <p:spPr>
          <a:xfrm>
            <a:off x="3493896" y="699040"/>
            <a:ext cx="297282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latin typeface="Abadi" panose="020B0604020104020204" pitchFamily="34" charset="0"/>
              </a:rPr>
              <a:t>LOYALTY REWARDS PROGRAM</a:t>
            </a:r>
            <a:endParaRPr lang="en-US" sz="1600" b="1" cap="none" spc="0" dirty="0">
              <a:ln/>
              <a:solidFill>
                <a:schemeClr val="bg1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F96B7-8D05-4239-B897-AD5BA9427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278"/>
          <a:stretch/>
        </p:blipFill>
        <p:spPr>
          <a:xfrm>
            <a:off x="4111736" y="2641103"/>
            <a:ext cx="3004790" cy="2909454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4EE22E53-F5A9-4256-8988-E0F38EF55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36" y="2736809"/>
            <a:ext cx="2288615" cy="2707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958FE15-D9B4-41F0-89E1-8FDBCBBF36B6}"/>
              </a:ext>
            </a:extLst>
          </p:cNvPr>
          <p:cNvSpPr/>
          <p:nvPr/>
        </p:nvSpPr>
        <p:spPr>
          <a:xfrm>
            <a:off x="6230800" y="1518565"/>
            <a:ext cx="2438400" cy="1697266"/>
          </a:xfrm>
          <a:prstGeom prst="roundRect">
            <a:avLst/>
          </a:prstGeom>
          <a:solidFill>
            <a:srgbClr val="F0AD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FD50BC0-194C-41C2-B232-CFD1B0E048BE}"/>
              </a:ext>
            </a:extLst>
          </p:cNvPr>
          <p:cNvSpPr/>
          <p:nvPr/>
        </p:nvSpPr>
        <p:spPr>
          <a:xfrm>
            <a:off x="3408987" y="1555486"/>
            <a:ext cx="2438400" cy="1660345"/>
          </a:xfrm>
          <a:prstGeom prst="roundRect">
            <a:avLst/>
          </a:prstGeom>
          <a:solidFill>
            <a:srgbClr val="F0AD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C68EA9-A047-46EB-8D74-69A8505B5142}"/>
              </a:ext>
            </a:extLst>
          </p:cNvPr>
          <p:cNvSpPr/>
          <p:nvPr/>
        </p:nvSpPr>
        <p:spPr>
          <a:xfrm>
            <a:off x="570024" y="1555487"/>
            <a:ext cx="2438400" cy="1644913"/>
          </a:xfrm>
          <a:prstGeom prst="roundRect">
            <a:avLst/>
          </a:prstGeom>
          <a:solidFill>
            <a:srgbClr val="F0AD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37487" y="934734"/>
            <a:ext cx="3581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PACKAGE PRICING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131367" y="1960072"/>
            <a:ext cx="1495315" cy="71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$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149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mo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					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694722" y="1703170"/>
            <a:ext cx="1510555" cy="82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$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24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9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mo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					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37445" y="2049637"/>
            <a:ext cx="1995966" cy="71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$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199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mo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					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22424" y="2592705"/>
            <a:ext cx="2163218" cy="72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latin typeface="Arial" charset="0"/>
              </a:rPr>
              <a:t>Up to 250 Subscribers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latin typeface="Arial" charset="0"/>
              </a:rPr>
              <a:t>500 Texts/</a:t>
            </a:r>
            <a:r>
              <a:rPr lang="en-US" altLang="en-US" sz="1600" i="1" dirty="0" err="1">
                <a:latin typeface="Arial" charset="0"/>
              </a:rPr>
              <a:t>mo</a:t>
            </a:r>
            <a:r>
              <a:rPr lang="en-US" altLang="en-US" sz="1600" i="1" dirty="0">
                <a:latin typeface="Arial" charset="0"/>
              </a:rPr>
              <a:t> 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498089" y="2578928"/>
            <a:ext cx="2253535" cy="40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latin typeface="Arial" charset="0"/>
              </a:rPr>
              <a:t>Up to1000 Subscribers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latin typeface="Arial" charset="0"/>
              </a:rPr>
              <a:t>2000 Texts/</a:t>
            </a:r>
            <a:r>
              <a:rPr lang="en-US" altLang="en-US" sz="1600" i="1" dirty="0" err="1">
                <a:latin typeface="Arial" charset="0"/>
              </a:rPr>
              <a:t>mo</a:t>
            </a:r>
            <a:endParaRPr lang="en-US" altLang="en-US" sz="1600" i="1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latin typeface="Arial" charset="0"/>
              </a:rPr>
              <a:t> 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22643" y="4966375"/>
            <a:ext cx="8128794" cy="94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Setup Fee $199   -   All prices per location.  $.05 per Text over minimum plan.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i="1" dirty="0">
                <a:latin typeface="Arial" charset="0"/>
              </a:rPr>
              <a:t>*Purchase of Tablet &amp; Stand: Price Range of $70-90 sold separately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503427" y="2578359"/>
            <a:ext cx="1893144" cy="40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latin typeface="Arial" charset="0"/>
              </a:rPr>
              <a:t>1000+ Subscribers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latin typeface="Arial" charset="0"/>
              </a:rPr>
              <a:t>2000 Texts/</a:t>
            </a:r>
            <a:r>
              <a:rPr lang="en-US" altLang="en-US" sz="1600" i="1" dirty="0" err="1">
                <a:latin typeface="Arial" charset="0"/>
              </a:rPr>
              <a:t>mo</a:t>
            </a:r>
            <a:endParaRPr kumimoji="0" lang="en-US" altLang="en-US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1962" y="3655072"/>
            <a:ext cx="3043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charset="0"/>
              </a:rPr>
              <a:t>Loyalty Punch Card Kiosk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18816" y="3292031"/>
            <a:ext cx="3014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charset="0"/>
              </a:rPr>
              <a:t>Auto-pilot Text Engagement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18816" y="3670289"/>
            <a:ext cx="189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charset="0"/>
              </a:rPr>
              <a:t>Text Broadcasts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70677" y="4042100"/>
            <a:ext cx="364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charset="0"/>
              </a:rPr>
              <a:t>Custom Designed App &amp; Program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57199" y="32766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charset="0"/>
              </a:rPr>
              <a:t>Tablet &amp; Stand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318816" y="4051668"/>
            <a:ext cx="336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charset="0"/>
              </a:rPr>
              <a:t>Ongoing support and training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9" y="3298892"/>
            <a:ext cx="358708" cy="35870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6" y="3694649"/>
            <a:ext cx="358708" cy="35870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6" y="4065292"/>
            <a:ext cx="358708" cy="35870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71" y="3352798"/>
            <a:ext cx="358708" cy="35870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67" y="3722808"/>
            <a:ext cx="358708" cy="35870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94" y="4093777"/>
            <a:ext cx="358708" cy="3587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D3C292-A621-4C8D-9DA1-A69BD4C77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" y="293968"/>
            <a:ext cx="2822614" cy="79808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50701B5-5F58-4112-AAF6-0E2409B7457F}"/>
              </a:ext>
            </a:extLst>
          </p:cNvPr>
          <p:cNvGrpSpPr/>
          <p:nvPr/>
        </p:nvGrpSpPr>
        <p:grpSpPr>
          <a:xfrm>
            <a:off x="0" y="6380202"/>
            <a:ext cx="9144000" cy="553998"/>
            <a:chOff x="0" y="6380202"/>
            <a:chExt cx="9144000" cy="55399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671EB6-6C9F-48CC-A85C-6CA30684E3AC}"/>
                </a:ext>
              </a:extLst>
            </p:cNvPr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AC5FF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27B00B-6E0E-4B42-B2C0-06A3B50FF715}"/>
                </a:ext>
              </a:extLst>
            </p:cNvPr>
            <p:cNvSpPr txBox="1"/>
            <p:nvPr/>
          </p:nvSpPr>
          <p:spPr>
            <a:xfrm>
              <a:off x="533400" y="6380202"/>
              <a:ext cx="8077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spc="300" dirty="0">
                  <a:solidFill>
                    <a:schemeClr val="bg1"/>
                  </a:solidFill>
                </a:rPr>
                <a:t>www.akamaiperks.com</a:t>
              </a:r>
              <a:r>
                <a:rPr lang="en-US" sz="3000" dirty="0">
                  <a:solidFill>
                    <a:srgbClr val="D6EFFA"/>
                  </a:solidFill>
                </a:rPr>
                <a:t>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AFE338E-DC9D-4EF3-93B2-3F3866C6B071}"/>
              </a:ext>
            </a:extLst>
          </p:cNvPr>
          <p:cNvSpPr txBox="1"/>
          <p:nvPr/>
        </p:nvSpPr>
        <p:spPr>
          <a:xfrm>
            <a:off x="1040511" y="1583387"/>
            <a:ext cx="16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solidFill>
                  <a:srgbClr val="1A5F81"/>
                </a:solidFill>
              </a:rPr>
              <a:t>HOWZIT PLAN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FC7022-4AF0-4DFA-9915-EB4693CCF5F1}"/>
              </a:ext>
            </a:extLst>
          </p:cNvPr>
          <p:cNvSpPr txBox="1"/>
          <p:nvPr/>
        </p:nvSpPr>
        <p:spPr>
          <a:xfrm>
            <a:off x="3797349" y="1600968"/>
            <a:ext cx="16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solidFill>
                  <a:srgbClr val="1A5F81"/>
                </a:solidFill>
              </a:rPr>
              <a:t>PONO PLAN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20C445-CA7E-499A-8014-E5D5050FCEA0}"/>
              </a:ext>
            </a:extLst>
          </p:cNvPr>
          <p:cNvSpPr txBox="1"/>
          <p:nvPr/>
        </p:nvSpPr>
        <p:spPr>
          <a:xfrm>
            <a:off x="6559845" y="1583387"/>
            <a:ext cx="16770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u="sng" dirty="0">
                <a:solidFill>
                  <a:srgbClr val="1A5F81"/>
                </a:solidFill>
              </a:rPr>
              <a:t>SHAKA PLAN</a:t>
            </a:r>
          </a:p>
        </p:txBody>
      </p:sp>
    </p:spTree>
    <p:extLst>
      <p:ext uri="{BB962C8B-B14F-4D97-AF65-F5344CB8AC3E}">
        <p14:creationId xmlns:p14="http://schemas.microsoft.com/office/powerpoint/2010/main" val="69140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4" r="11603"/>
          <a:stretch/>
        </p:blipFill>
        <p:spPr>
          <a:xfrm>
            <a:off x="4114800" y="843503"/>
            <a:ext cx="4795806" cy="49041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600" y="1758940"/>
            <a:ext cx="3581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Digital Punch Card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5787" y="2375491"/>
            <a:ext cx="38766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Custom designed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4364" y="2839388"/>
            <a:ext cx="41862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Easy for customer, no effort by staff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4" y="2463311"/>
            <a:ext cx="214281" cy="2142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4" y="2906192"/>
            <a:ext cx="214281" cy="21428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27651" y="3346847"/>
            <a:ext cx="31061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Tablet, stand custom app all included 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1" y="3413651"/>
            <a:ext cx="214281" cy="21428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22888" y="4038600"/>
            <a:ext cx="310614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Collect your customers special dates such as birthdates and email addresses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8" y="4105404"/>
            <a:ext cx="214281" cy="2142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A5FB33-9AD2-45C7-B440-6A46A0D12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62" y="293968"/>
            <a:ext cx="2822614" cy="79808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079E473-D02B-4D2B-9890-E29C99A5F026}"/>
              </a:ext>
            </a:extLst>
          </p:cNvPr>
          <p:cNvGrpSpPr/>
          <p:nvPr/>
        </p:nvGrpSpPr>
        <p:grpSpPr>
          <a:xfrm>
            <a:off x="0" y="6380202"/>
            <a:ext cx="9144000" cy="553998"/>
            <a:chOff x="0" y="6380202"/>
            <a:chExt cx="9144000" cy="553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7C03A70-C643-4AD0-9792-4117F04E262E}"/>
                </a:ext>
              </a:extLst>
            </p:cNvPr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AC5FF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ECDB0D-3630-4F95-8432-949FBD8408F7}"/>
                </a:ext>
              </a:extLst>
            </p:cNvPr>
            <p:cNvSpPr txBox="1"/>
            <p:nvPr/>
          </p:nvSpPr>
          <p:spPr>
            <a:xfrm>
              <a:off x="533400" y="6380202"/>
              <a:ext cx="8077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spc="300" dirty="0">
                  <a:solidFill>
                    <a:schemeClr val="bg1"/>
                  </a:solidFill>
                </a:rPr>
                <a:t>www.akamaiperks.com</a:t>
              </a:r>
              <a:r>
                <a:rPr lang="en-US" sz="3000" dirty="0">
                  <a:solidFill>
                    <a:srgbClr val="D6EFFA"/>
                  </a:solidFill>
                </a:rPr>
                <a:t>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AA88571-5A90-49C8-95D1-3BBA73A1F147}"/>
              </a:ext>
            </a:extLst>
          </p:cNvPr>
          <p:cNvSpPr txBox="1"/>
          <p:nvPr/>
        </p:nvSpPr>
        <p:spPr>
          <a:xfrm>
            <a:off x="411956" y="5127694"/>
            <a:ext cx="38766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Your customer simply enters their phone number into the Reward Kiosk.  All visits are recorded and managed.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891C64-C981-49F4-A0E8-30803D5B120D}"/>
              </a:ext>
            </a:extLst>
          </p:cNvPr>
          <p:cNvSpPr txBox="1"/>
          <p:nvPr/>
        </p:nvSpPr>
        <p:spPr>
          <a:xfrm>
            <a:off x="309562" y="126290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Reward Kiosk</a:t>
            </a:r>
            <a:endParaRPr lang="en-US" sz="2400" b="1" i="1" u="sng" dirty="0">
              <a:solidFill>
                <a:srgbClr val="FF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0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6D21C52-2D02-43FE-ACEB-D03416BCADBB}"/>
              </a:ext>
            </a:extLst>
          </p:cNvPr>
          <p:cNvGrpSpPr/>
          <p:nvPr/>
        </p:nvGrpSpPr>
        <p:grpSpPr>
          <a:xfrm>
            <a:off x="0" y="6380202"/>
            <a:ext cx="9144000" cy="553998"/>
            <a:chOff x="0" y="6380202"/>
            <a:chExt cx="9144000" cy="553998"/>
          </a:xfrm>
        </p:grpSpPr>
        <p:sp>
          <p:nvSpPr>
            <p:cNvPr id="11" name="Rectangle 10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AC5FF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3400" y="6380202"/>
              <a:ext cx="8077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spc="300" dirty="0">
                  <a:solidFill>
                    <a:schemeClr val="bg1"/>
                  </a:solidFill>
                </a:rPr>
                <a:t>www.akamaiperks.com</a:t>
              </a:r>
              <a:r>
                <a:rPr lang="en-US" sz="3000" dirty="0">
                  <a:solidFill>
                    <a:srgbClr val="D6EFFA"/>
                  </a:solidFill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079C7D-3FB9-406F-B4B9-FD7FB997930C}"/>
              </a:ext>
            </a:extLst>
          </p:cNvPr>
          <p:cNvGrpSpPr/>
          <p:nvPr/>
        </p:nvGrpSpPr>
        <p:grpSpPr>
          <a:xfrm>
            <a:off x="2647694" y="372475"/>
            <a:ext cx="3811025" cy="1080517"/>
            <a:chOff x="2647694" y="372475"/>
            <a:chExt cx="3811025" cy="10805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880070-4ACF-4A82-9BC3-0543CA95563F}"/>
                </a:ext>
              </a:extLst>
            </p:cNvPr>
            <p:cNvSpPr/>
            <p:nvPr/>
          </p:nvSpPr>
          <p:spPr>
            <a:xfrm>
              <a:off x="3485895" y="571559"/>
              <a:ext cx="297282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4000" b="1" dirty="0">
                  <a:ln/>
                  <a:solidFill>
                    <a:srgbClr val="FF3300"/>
                  </a:solidFill>
                  <a:latin typeface="Bernard MT Condensed" panose="02050806060905020404" pitchFamily="18" charset="0"/>
                </a:rPr>
                <a:t>Akamai Perks</a:t>
              </a:r>
              <a:endParaRPr lang="en-US" sz="4000" b="1" cap="none" spc="0" dirty="0">
                <a:ln/>
                <a:solidFill>
                  <a:srgbClr val="FF3300"/>
                </a:solidFill>
                <a:effectLst/>
                <a:latin typeface="Bernard MT Condensed" panose="02050806060905020404" pitchFamily="18" charset="0"/>
              </a:endParaRP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3DB7BCD2-1A2D-4C76-86D8-1D6E7FEF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694" y="372475"/>
              <a:ext cx="913378" cy="108051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42FE71-309F-4865-BB6F-46DB41B4D637}"/>
                </a:ext>
              </a:extLst>
            </p:cNvPr>
            <p:cNvSpPr/>
            <p:nvPr/>
          </p:nvSpPr>
          <p:spPr>
            <a:xfrm>
              <a:off x="3450918" y="1098188"/>
              <a:ext cx="29728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400" b="1" dirty="0">
                  <a:ln/>
                  <a:solidFill>
                    <a:srgbClr val="FF3300"/>
                  </a:solidFill>
                  <a:latin typeface="Abadi Extra Light" panose="020B0604020202020204" pitchFamily="34" charset="0"/>
                </a:rPr>
                <a:t>LOYALTY REWARDS PROGRAM</a:t>
              </a:r>
              <a:endParaRPr lang="en-US" sz="1400" b="1" cap="none" spc="0" dirty="0">
                <a:ln/>
                <a:solidFill>
                  <a:srgbClr val="FF3300"/>
                </a:solidFill>
                <a:effectLst/>
                <a:latin typeface="Abadi Extra Light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5435CA4-24BF-4698-AEAF-64B217A4C3F7}"/>
              </a:ext>
            </a:extLst>
          </p:cNvPr>
          <p:cNvSpPr txBox="1"/>
          <p:nvPr/>
        </p:nvSpPr>
        <p:spPr>
          <a:xfrm>
            <a:off x="1150604" y="177432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NFC Mobile Punch Card</a:t>
            </a:r>
            <a:endParaRPr lang="en-US" sz="2400" b="1" i="1" u="sng" dirty="0">
              <a:solidFill>
                <a:srgbClr val="FF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026" name="Picture 2" descr="NFC Loyalty Punch Card | White Label Reseller Oppportunity">
            <a:extLst>
              <a:ext uri="{FF2B5EF4-FFF2-40B4-BE49-F238E27FC236}">
                <a16:creationId xmlns:a16="http://schemas.microsoft.com/office/drawing/2014/main" id="{98F85F6F-EFA6-4D2E-86ED-336A1ED89A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0548"/>
            <a:ext cx="5015128" cy="42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e App Does It All">
            <a:extLst>
              <a:ext uri="{FF2B5EF4-FFF2-40B4-BE49-F238E27FC236}">
                <a16:creationId xmlns:a16="http://schemas.microsoft.com/office/drawing/2014/main" id="{EC7AF5AB-3D5E-4605-83C9-24AD7D11C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55556"/>
            <a:ext cx="2324100" cy="19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in to Win">
            <a:extLst>
              <a:ext uri="{FF2B5EF4-FFF2-40B4-BE49-F238E27FC236}">
                <a16:creationId xmlns:a16="http://schemas.microsoft.com/office/drawing/2014/main" id="{749E0E84-69F0-4E71-A80B-287943FB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14" y="4162125"/>
            <a:ext cx="1608269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B7C86D-FB12-499F-9E31-E3591CB89D87}"/>
              </a:ext>
            </a:extLst>
          </p:cNvPr>
          <p:cNvSpPr txBox="1"/>
          <p:nvPr/>
        </p:nvSpPr>
        <p:spPr>
          <a:xfrm>
            <a:off x="609600" y="5416540"/>
            <a:ext cx="38766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Reward your customers from their</a:t>
            </a:r>
          </a:p>
          <a:p>
            <a:r>
              <a:rPr lang="en-US" sz="1700" dirty="0"/>
              <a:t>Visits simply by having them tap their</a:t>
            </a:r>
          </a:p>
          <a:p>
            <a:r>
              <a:rPr lang="en-US" sz="1700" dirty="0"/>
              <a:t>Phone on counter display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D94D0-6B16-4C2A-8485-F816284760A1}"/>
              </a:ext>
            </a:extLst>
          </p:cNvPr>
          <p:cNvSpPr txBox="1"/>
          <p:nvPr/>
        </p:nvSpPr>
        <p:spPr>
          <a:xfrm>
            <a:off x="5734049" y="3183028"/>
            <a:ext cx="320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Consumers can manage all their rewards on one app.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C8AD01-E1D0-47DF-863A-A8E82FBFB785}"/>
              </a:ext>
            </a:extLst>
          </p:cNvPr>
          <p:cNvSpPr txBox="1"/>
          <p:nvPr/>
        </p:nvSpPr>
        <p:spPr>
          <a:xfrm>
            <a:off x="5867400" y="5921237"/>
            <a:ext cx="320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Run Spin to Win Game to reward</a:t>
            </a:r>
          </a:p>
          <a:p>
            <a:r>
              <a:rPr lang="en-US" sz="1700" dirty="0"/>
              <a:t>‘winner’ with offers.</a:t>
            </a:r>
          </a:p>
        </p:txBody>
      </p:sp>
    </p:spTree>
    <p:extLst>
      <p:ext uri="{BB962C8B-B14F-4D97-AF65-F5344CB8AC3E}">
        <p14:creationId xmlns:p14="http://schemas.microsoft.com/office/powerpoint/2010/main" val="264216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t="47502" r="34172" b="28151"/>
          <a:stretch/>
        </p:blipFill>
        <p:spPr>
          <a:xfrm>
            <a:off x="332611" y="2033883"/>
            <a:ext cx="3246358" cy="1331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t="47000" r="33685" b="27000"/>
          <a:stretch/>
        </p:blipFill>
        <p:spPr>
          <a:xfrm>
            <a:off x="817357" y="3353724"/>
            <a:ext cx="3501059" cy="1517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47968" r="34866" b="27636"/>
          <a:stretch/>
        </p:blipFill>
        <p:spPr>
          <a:xfrm>
            <a:off x="277895" y="4769518"/>
            <a:ext cx="3355791" cy="14065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43400" y="997603"/>
            <a:ext cx="495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Auto-Pilot Engagement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4423" y="1524000"/>
            <a:ext cx="38766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We Miss You Texts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1987897"/>
            <a:ext cx="41862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Birthday program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11820"/>
            <a:ext cx="214281" cy="2142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4701"/>
            <a:ext cx="214281" cy="2142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66287" y="2495356"/>
            <a:ext cx="31061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Social media texts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87" y="2562160"/>
            <a:ext cx="214281" cy="2142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43400" y="4112287"/>
            <a:ext cx="495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Mass </a:t>
            </a:r>
            <a:r>
              <a:rPr lang="en-US" sz="2700" b="1"/>
              <a:t>Text Broadcast</a:t>
            </a:r>
            <a:endParaRPr lang="en-US" sz="27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966287" y="2917050"/>
            <a:ext cx="34871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Any messages at pre-defined points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87" y="2983854"/>
            <a:ext cx="214281" cy="2142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62481" y="4639299"/>
            <a:ext cx="38766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Text blast all subscribers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91058" y="5103196"/>
            <a:ext cx="41862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/>
              <a:t>Messages or offers</a:t>
            </a:r>
            <a:endParaRPr lang="en-US" sz="17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58" y="4727119"/>
            <a:ext cx="214281" cy="2142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58" y="5170000"/>
            <a:ext cx="214281" cy="2142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891058" y="5597138"/>
            <a:ext cx="41862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Schedule texts to send later date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58" y="5663942"/>
            <a:ext cx="214281" cy="2142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A5E0B3-919D-437D-A82C-6C790911C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62" y="293968"/>
            <a:ext cx="2822614" cy="79808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4ADE110-EAC6-432D-856B-F6263AF5B2D2}"/>
              </a:ext>
            </a:extLst>
          </p:cNvPr>
          <p:cNvGrpSpPr/>
          <p:nvPr/>
        </p:nvGrpSpPr>
        <p:grpSpPr>
          <a:xfrm>
            <a:off x="0" y="6380202"/>
            <a:ext cx="9144000" cy="553998"/>
            <a:chOff x="0" y="6380202"/>
            <a:chExt cx="9144000" cy="55399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51EAF0-B4DC-42A5-8FEC-A691714E77E0}"/>
                </a:ext>
              </a:extLst>
            </p:cNvPr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AC5FF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E4D8EE-EF18-4EB3-8EC5-31E7EEE3ECFE}"/>
                </a:ext>
              </a:extLst>
            </p:cNvPr>
            <p:cNvSpPr txBox="1"/>
            <p:nvPr/>
          </p:nvSpPr>
          <p:spPr>
            <a:xfrm>
              <a:off x="533400" y="6380202"/>
              <a:ext cx="8077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spc="300" dirty="0">
                  <a:solidFill>
                    <a:schemeClr val="bg1"/>
                  </a:solidFill>
                </a:rPr>
                <a:t>www.akamaiperks.com</a:t>
              </a:r>
              <a:r>
                <a:rPr lang="en-US" sz="3000" dirty="0">
                  <a:solidFill>
                    <a:srgbClr val="D6EFFA"/>
                  </a:solidFill>
                </a:rPr>
                <a:t> 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A7038FF-B712-4971-9683-01F84046CB43}"/>
              </a:ext>
            </a:extLst>
          </p:cNvPr>
          <p:cNvSpPr txBox="1"/>
          <p:nvPr/>
        </p:nvSpPr>
        <p:spPr>
          <a:xfrm>
            <a:off x="354145" y="155345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Sample Texts</a:t>
            </a:r>
            <a:endParaRPr lang="en-US" sz="2400" b="1" i="1" u="sng" dirty="0">
              <a:solidFill>
                <a:srgbClr val="FF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1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868268" y="1625622"/>
            <a:ext cx="80772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/>
              <a:t>Digital Loyalty + Text Marketing- </a:t>
            </a:r>
            <a:r>
              <a:rPr lang="en-US" sz="2400" b="1" u="sng" dirty="0"/>
              <a:t>99% OPEN RATE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Auto-pilot Text Messages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Drive customers in with subscriber text blast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Customized design and program to your business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No effort by staff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Grow social media followers and reviews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1617377"/>
            <a:ext cx="558706" cy="5587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2333127"/>
            <a:ext cx="558706" cy="5587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3074526"/>
            <a:ext cx="558706" cy="5587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3761132"/>
            <a:ext cx="558706" cy="5587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4426098"/>
            <a:ext cx="558706" cy="5587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0" y="5210296"/>
            <a:ext cx="558706" cy="5587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10AD2E-1D4F-4540-9769-3BCF0ABDA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293968"/>
            <a:ext cx="2822614" cy="7980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3594D5-6FD9-430A-84EF-1126643C2834}"/>
              </a:ext>
            </a:extLst>
          </p:cNvPr>
          <p:cNvGrpSpPr/>
          <p:nvPr/>
        </p:nvGrpSpPr>
        <p:grpSpPr>
          <a:xfrm>
            <a:off x="0" y="6380202"/>
            <a:ext cx="9144000" cy="553998"/>
            <a:chOff x="0" y="6380202"/>
            <a:chExt cx="9144000" cy="5539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C66120-32FF-4EAC-A3F6-49C45CC624BF}"/>
                </a:ext>
              </a:extLst>
            </p:cNvPr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AC5FF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EC37DF-72F1-4D5F-8B69-CF31D8043064}"/>
                </a:ext>
              </a:extLst>
            </p:cNvPr>
            <p:cNvSpPr txBox="1"/>
            <p:nvPr/>
          </p:nvSpPr>
          <p:spPr>
            <a:xfrm>
              <a:off x="533400" y="6380202"/>
              <a:ext cx="8077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spc="300" dirty="0">
                  <a:solidFill>
                    <a:schemeClr val="bg1"/>
                  </a:solidFill>
                </a:rPr>
                <a:t>www.akamaiperks.com</a:t>
              </a:r>
              <a:r>
                <a:rPr lang="en-US" sz="3000" dirty="0">
                  <a:solidFill>
                    <a:srgbClr val="D6EFFA"/>
                  </a:solidFill>
                </a:rPr>
                <a:t>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E9F055C-5B49-482B-826E-DF02A31D0408}"/>
              </a:ext>
            </a:extLst>
          </p:cNvPr>
          <p:cNvSpPr txBox="1"/>
          <p:nvPr/>
        </p:nvSpPr>
        <p:spPr>
          <a:xfrm>
            <a:off x="871235" y="11236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Benefits of our system</a:t>
            </a:r>
            <a:endParaRPr lang="en-US" sz="2400" b="1" i="1" u="sng" dirty="0">
              <a:solidFill>
                <a:srgbClr val="FF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868268" y="1255998"/>
            <a:ext cx="80772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/>
              <a:t>Spin to Win Game to win rewards</a:t>
            </a:r>
            <a:endParaRPr lang="en-US" sz="2400" b="1" u="sng" dirty="0"/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Retain by rewarding customers number of visits to business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Special occasion reminders such as birthdays to reward your customers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Mobile deals on their phone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Geo Fencing alerts customers about special deals when within the area.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Have a loyalty rewards program at a fraction of the costs that big business invest in!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5" y="1210532"/>
            <a:ext cx="558706" cy="5587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0" y="1926282"/>
            <a:ext cx="558706" cy="5587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0" y="2667681"/>
            <a:ext cx="558706" cy="5587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5" y="3719628"/>
            <a:ext cx="558706" cy="5587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4" y="4573802"/>
            <a:ext cx="558706" cy="5587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10AD2E-1D4F-4540-9769-3BCF0ABDA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293968"/>
            <a:ext cx="2822614" cy="7980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3594D5-6FD9-430A-84EF-1126643C2834}"/>
              </a:ext>
            </a:extLst>
          </p:cNvPr>
          <p:cNvGrpSpPr/>
          <p:nvPr/>
        </p:nvGrpSpPr>
        <p:grpSpPr>
          <a:xfrm>
            <a:off x="0" y="6380202"/>
            <a:ext cx="9144000" cy="553998"/>
            <a:chOff x="0" y="6380202"/>
            <a:chExt cx="9144000" cy="5539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C66120-32FF-4EAC-A3F6-49C45CC624BF}"/>
                </a:ext>
              </a:extLst>
            </p:cNvPr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AC5FF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EC37DF-72F1-4D5F-8B69-CF31D8043064}"/>
                </a:ext>
              </a:extLst>
            </p:cNvPr>
            <p:cNvSpPr txBox="1"/>
            <p:nvPr/>
          </p:nvSpPr>
          <p:spPr>
            <a:xfrm>
              <a:off x="533400" y="6380202"/>
              <a:ext cx="8077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spc="300" dirty="0">
                  <a:solidFill>
                    <a:schemeClr val="bg1"/>
                  </a:solidFill>
                </a:rPr>
                <a:t>www.akamaiperks.com</a:t>
              </a:r>
              <a:r>
                <a:rPr lang="en-US" sz="3000" dirty="0">
                  <a:solidFill>
                    <a:srgbClr val="D6EFFA"/>
                  </a:solidFill>
                </a:rPr>
                <a:t> 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B4D9943-8292-452E-99D8-13494522C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5" y="5699026"/>
            <a:ext cx="558706" cy="5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6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36226"/>
            <a:ext cx="5596269" cy="3789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1744" y="1025029"/>
            <a:ext cx="41624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Rewards &amp;  Redemption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7764" y="1610936"/>
            <a:ext cx="38766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Customers always see their rewards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3" y="2131486"/>
            <a:ext cx="41862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Discount button automatic on tablet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3" y="1755409"/>
            <a:ext cx="214281" cy="2142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3" y="2198290"/>
            <a:ext cx="214281" cy="2142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29164" y="1600200"/>
            <a:ext cx="43386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Mass text offers display in rewards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59" y="1680766"/>
            <a:ext cx="214281" cy="2142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729164" y="2082128"/>
            <a:ext cx="41862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Rotate tablet or show text to redeem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19" y="2148932"/>
            <a:ext cx="214281" cy="2142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69685B-C0D1-4C2B-B46B-79610D65C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" y="293968"/>
            <a:ext cx="2822614" cy="7980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723C80D-8643-46A3-8B80-D6DB8531F1DE}"/>
              </a:ext>
            </a:extLst>
          </p:cNvPr>
          <p:cNvGrpSpPr/>
          <p:nvPr/>
        </p:nvGrpSpPr>
        <p:grpSpPr>
          <a:xfrm>
            <a:off x="0" y="6380202"/>
            <a:ext cx="9144000" cy="553998"/>
            <a:chOff x="0" y="6380202"/>
            <a:chExt cx="9144000" cy="5539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0D891C-A1A7-4B81-ABAB-FA34F7557486}"/>
                </a:ext>
              </a:extLst>
            </p:cNvPr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AC5FF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1FC0D9-C0AA-46EB-86E9-B8CFB7D94BA1}"/>
                </a:ext>
              </a:extLst>
            </p:cNvPr>
            <p:cNvSpPr txBox="1"/>
            <p:nvPr/>
          </p:nvSpPr>
          <p:spPr>
            <a:xfrm>
              <a:off x="533400" y="6380202"/>
              <a:ext cx="8077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spc="300" dirty="0">
                  <a:solidFill>
                    <a:schemeClr val="bg1"/>
                  </a:solidFill>
                </a:rPr>
                <a:t>www.akamaiperks.com</a:t>
              </a:r>
              <a:r>
                <a:rPr lang="en-US" sz="3000" dirty="0">
                  <a:solidFill>
                    <a:srgbClr val="D6EFFA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01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653486"/>
            <a:ext cx="5289861" cy="37029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71744" y="1025029"/>
            <a:ext cx="41624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Analytics &amp; Reporting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3964" y="1610936"/>
            <a:ext cx="38766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Run date ranges of all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9203" y="2131486"/>
            <a:ext cx="41862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Weekly and monthly email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3" y="1755409"/>
            <a:ext cx="214281" cy="2142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3" y="2198290"/>
            <a:ext cx="214281" cy="2142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05364" y="1600200"/>
            <a:ext cx="43386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Details for auto-pilots and broadcasts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59" y="1680766"/>
            <a:ext cx="214281" cy="2142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05364" y="2082128"/>
            <a:ext cx="41862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Tracks all rewards earned and redeemed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48932"/>
            <a:ext cx="214281" cy="2142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EC3DF0-EF1F-450B-9958-779B9DA59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" y="293968"/>
            <a:ext cx="2822614" cy="79808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F2D8825-AAFF-4D44-887D-997C93ECEABA}"/>
              </a:ext>
            </a:extLst>
          </p:cNvPr>
          <p:cNvGrpSpPr/>
          <p:nvPr/>
        </p:nvGrpSpPr>
        <p:grpSpPr>
          <a:xfrm>
            <a:off x="0" y="6380202"/>
            <a:ext cx="9144000" cy="553998"/>
            <a:chOff x="0" y="6380202"/>
            <a:chExt cx="9144000" cy="55399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D5CBA28-5070-4C36-8ADF-B9D2EEFE5186}"/>
                </a:ext>
              </a:extLst>
            </p:cNvPr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AC5FF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B25D5E-0701-4449-B50B-86959CFF845C}"/>
                </a:ext>
              </a:extLst>
            </p:cNvPr>
            <p:cNvSpPr txBox="1"/>
            <p:nvPr/>
          </p:nvSpPr>
          <p:spPr>
            <a:xfrm>
              <a:off x="533400" y="6380202"/>
              <a:ext cx="8077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spc="300" dirty="0">
                  <a:solidFill>
                    <a:schemeClr val="bg1"/>
                  </a:solidFill>
                </a:rPr>
                <a:t>www.akamaiperks.com</a:t>
              </a:r>
              <a:r>
                <a:rPr lang="en-US" sz="3000" dirty="0">
                  <a:solidFill>
                    <a:srgbClr val="D6EFFA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74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609944" y="898059"/>
            <a:ext cx="3400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u="sng" dirty="0"/>
              <a:t>Requirements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EC3DF0-EF1F-450B-9958-779B9DA59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293968"/>
            <a:ext cx="2822614" cy="79808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F2D8825-AAFF-4D44-887D-997C93ECEABA}"/>
              </a:ext>
            </a:extLst>
          </p:cNvPr>
          <p:cNvGrpSpPr/>
          <p:nvPr/>
        </p:nvGrpSpPr>
        <p:grpSpPr>
          <a:xfrm>
            <a:off x="0" y="6380202"/>
            <a:ext cx="9144000" cy="553998"/>
            <a:chOff x="0" y="6380202"/>
            <a:chExt cx="9144000" cy="55399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D5CBA28-5070-4C36-8ADF-B9D2EEFE5186}"/>
                </a:ext>
              </a:extLst>
            </p:cNvPr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AC5FF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B25D5E-0701-4449-B50B-86959CFF845C}"/>
                </a:ext>
              </a:extLst>
            </p:cNvPr>
            <p:cNvSpPr txBox="1"/>
            <p:nvPr/>
          </p:nvSpPr>
          <p:spPr>
            <a:xfrm>
              <a:off x="533400" y="6380202"/>
              <a:ext cx="8077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spc="300" dirty="0">
                  <a:solidFill>
                    <a:schemeClr val="bg1"/>
                  </a:solidFill>
                </a:rPr>
                <a:t>www.akamaiperks.com</a:t>
              </a:r>
              <a:r>
                <a:rPr lang="en-US" sz="3000" dirty="0">
                  <a:solidFill>
                    <a:srgbClr val="D6EFFA"/>
                  </a:solidFill>
                </a:rPr>
                <a:t>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C8FA01B-0246-4383-94D2-F4F703FAC577}"/>
              </a:ext>
            </a:extLst>
          </p:cNvPr>
          <p:cNvSpPr txBox="1"/>
          <p:nvPr/>
        </p:nvSpPr>
        <p:spPr>
          <a:xfrm>
            <a:off x="2771744" y="1617784"/>
            <a:ext cx="53816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4684C2"/>
                </a:solidFill>
              </a:rPr>
              <a:t>Kiosk: Table &amp; Stand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D4E611-1814-44CE-9D9C-03F4B5875F3E}"/>
              </a:ext>
            </a:extLst>
          </p:cNvPr>
          <p:cNvSpPr txBox="1"/>
          <p:nvPr/>
        </p:nvSpPr>
        <p:spPr>
          <a:xfrm>
            <a:off x="2771744" y="4111455"/>
            <a:ext cx="53816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4684C2"/>
                </a:solidFill>
              </a:rPr>
              <a:t>NFC Tag: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12BB64-4FE7-44F8-8761-F5F1F7B9B065}"/>
              </a:ext>
            </a:extLst>
          </p:cNvPr>
          <p:cNvSpPr txBox="1"/>
          <p:nvPr/>
        </p:nvSpPr>
        <p:spPr>
          <a:xfrm>
            <a:off x="2771744" y="2147361"/>
            <a:ext cx="5076856" cy="158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700" dirty="0"/>
              <a:t>WI-FI in place of business required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700" dirty="0"/>
              <a:t>Android 9” Tablet (can be pre-owned)  - $80 Used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700" dirty="0"/>
              <a:t>Tablet Stand - $15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8F945B-0774-4429-8085-F8D353A1DCBA}"/>
              </a:ext>
            </a:extLst>
          </p:cNvPr>
          <p:cNvSpPr txBox="1"/>
          <p:nvPr/>
        </p:nvSpPr>
        <p:spPr>
          <a:xfrm>
            <a:off x="2771744" y="4535243"/>
            <a:ext cx="583885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700" dirty="0"/>
              <a:t>NFC Tag is </a:t>
            </a:r>
            <a:r>
              <a:rPr lang="en-US" sz="1700" b="1" i="1" dirty="0"/>
              <a:t>not required </a:t>
            </a:r>
            <a:r>
              <a:rPr lang="en-US" sz="1700" dirty="0"/>
              <a:t>if doing the Kiosk system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700" dirty="0"/>
              <a:t>We’ll provide you with the NFC Tag and Stand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Your customer needs to download app to their phone.  </a:t>
            </a:r>
            <a:r>
              <a:rPr lang="en-US" sz="1700" i="1" dirty="0"/>
              <a:t>Need to create an incentive to download the app by giving them something for free on the initial sign up.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2D313E-6C56-4C3E-AEBB-FB8C44D5BC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3" r="16987"/>
          <a:stretch/>
        </p:blipFill>
        <p:spPr>
          <a:xfrm>
            <a:off x="398694" y="1205941"/>
            <a:ext cx="1982008" cy="2752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DB727E-26FD-4556-9A02-0D1B8B7967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98" r="51520" b="22069"/>
          <a:stretch/>
        </p:blipFill>
        <p:spPr>
          <a:xfrm>
            <a:off x="507073" y="4256200"/>
            <a:ext cx="1765251" cy="21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19363</TotalTime>
  <Words>555</Words>
  <Application>Microsoft Office PowerPoint</Application>
  <PresentationFormat>On-screen Show (4:3)</PresentationFormat>
  <Paragraphs>115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Abadi</vt:lpstr>
      <vt:lpstr>Abadi Extra Light</vt:lpstr>
      <vt:lpstr>Arial</vt:lpstr>
      <vt:lpstr>Arial Black</vt:lpstr>
      <vt:lpstr>Bernard MT Condensed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Tyler</dc:creator>
  <cp:lastModifiedBy>HARRY ALONSO</cp:lastModifiedBy>
  <cp:revision>241</cp:revision>
  <cp:lastPrinted>2016-08-24T18:18:05Z</cp:lastPrinted>
  <dcterms:created xsi:type="dcterms:W3CDTF">2015-01-16T17:17:28Z</dcterms:created>
  <dcterms:modified xsi:type="dcterms:W3CDTF">2020-05-20T02:34:12Z</dcterms:modified>
</cp:coreProperties>
</file>